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3" r:id="rId4"/>
  </p:sldMasterIdLst>
  <p:notesMasterIdLst>
    <p:notesMasterId r:id="rId45"/>
  </p:notesMasterIdLst>
  <p:sldIdLst>
    <p:sldId id="262" r:id="rId5"/>
    <p:sldId id="261" r:id="rId6"/>
    <p:sldId id="258" r:id="rId7"/>
    <p:sldId id="263" r:id="rId8"/>
    <p:sldId id="267" r:id="rId9"/>
    <p:sldId id="266" r:id="rId10"/>
    <p:sldId id="270" r:id="rId11"/>
    <p:sldId id="280" r:id="rId12"/>
    <p:sldId id="281" r:id="rId13"/>
    <p:sldId id="282" r:id="rId14"/>
    <p:sldId id="283" r:id="rId15"/>
    <p:sldId id="268" r:id="rId16"/>
    <p:sldId id="286" r:id="rId17"/>
    <p:sldId id="285" r:id="rId18"/>
    <p:sldId id="271" r:id="rId19"/>
    <p:sldId id="272" r:id="rId20"/>
    <p:sldId id="288" r:id="rId21"/>
    <p:sldId id="289" r:id="rId22"/>
    <p:sldId id="290" r:id="rId23"/>
    <p:sldId id="291" r:id="rId24"/>
    <p:sldId id="293" r:id="rId25"/>
    <p:sldId id="292" r:id="rId26"/>
    <p:sldId id="302" r:id="rId27"/>
    <p:sldId id="304" r:id="rId28"/>
    <p:sldId id="294" r:id="rId29"/>
    <p:sldId id="295" r:id="rId30"/>
    <p:sldId id="287" r:id="rId31"/>
    <p:sldId id="296" r:id="rId32"/>
    <p:sldId id="273" r:id="rId33"/>
    <p:sldId id="297" r:id="rId34"/>
    <p:sldId id="303" r:id="rId35"/>
    <p:sldId id="299" r:id="rId36"/>
    <p:sldId id="269" r:id="rId37"/>
    <p:sldId id="265" r:id="rId38"/>
    <p:sldId id="257" r:id="rId39"/>
    <p:sldId id="260" r:id="rId40"/>
    <p:sldId id="300" r:id="rId41"/>
    <p:sldId id="301" r:id="rId42"/>
    <p:sldId id="305" r:id="rId43"/>
    <p:sldId id="306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>
        <p:scale>
          <a:sx n="82" d="100"/>
          <a:sy n="82" d="100"/>
        </p:scale>
        <p:origin x="79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B24445-2F55-43A7-905D-919E4F1BB276}" type="datetimeFigureOut">
              <a:rPr lang="en-CA" smtClean="0"/>
              <a:t>2020-06-19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44348-BB14-4233-A290-F78694BC07B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5964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89C23-1352-4A06-A221-300C7533F5D3}" type="datetime1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7644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DC3E-4CF7-4BAD-BC60-E706273AED9D}" type="datetime1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5929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16623-480B-4A2C-A1A4-FF16342F2956}" type="datetime1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829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A3A69-3B46-4DD7-9FD6-C7124BB2037F}" type="datetime1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508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EFB63021-549C-4A29-8628-1FF26EDB10BA}" type="datetime1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40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11AC5-A776-4F26-93A0-71A3E1596F1C}" type="datetime1">
              <a:rPr lang="en-US" smtClean="0"/>
              <a:t>6/19/2020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509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056-0F53-4274-B078-4FC7254FD162}" type="datetime1">
              <a:rPr lang="en-US" smtClean="0"/>
              <a:t>6/19/2020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4583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E1C22-18C0-405B-97BE-785CCAA7B2F3}" type="datetime1">
              <a:rPr lang="en-US" smtClean="0"/>
              <a:t>6/19/2020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3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8EC02-1CE7-4420-89F8-E2E227EB6FDF}" type="datetime1">
              <a:rPr lang="en-US" smtClean="0"/>
              <a:t>6/19/2020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477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78462-789C-4A04-87A7-AA36A6567548}" type="datetime1">
              <a:rPr lang="en-US" smtClean="0"/>
              <a:t>6/19/2020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0804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15E3B-4229-4997-9C13-5CA7D3BF8023}" type="datetime1">
              <a:rPr lang="en-US" smtClean="0"/>
              <a:t>6/19/2020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176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736DB32-6789-4AAB-AF70-FCA2DD874C6C}" type="datetime1">
              <a:rPr lang="en-US" smtClean="0"/>
              <a:t>6/19/2020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94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6" r:id="rId3"/>
    <p:sldLayoutId id="2147483757" r:id="rId4"/>
    <p:sldLayoutId id="2147483758" r:id="rId5"/>
    <p:sldLayoutId id="2147483759" r:id="rId6"/>
    <p:sldLayoutId id="2147483760" r:id="rId7"/>
    <p:sldLayoutId id="2147483761" r:id="rId8"/>
    <p:sldLayoutId id="2147483762" r:id="rId9"/>
    <p:sldLayoutId id="2147483763" r:id="rId10"/>
    <p:sldLayoutId id="214748376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nadianenergycentre.ca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5B8281-C25A-44D6-B28C-AF6E33CB8C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the death of oil and gas…..</a:t>
            </a:r>
          </a:p>
        </p:txBody>
      </p:sp>
      <p:sp>
        <p:nvSpPr>
          <p:cNvPr id="9" name="Subtitle 8">
            <a:extLst>
              <a:ext uri="{FF2B5EF4-FFF2-40B4-BE49-F238E27FC236}">
                <a16:creationId xmlns:a16="http://schemas.microsoft.com/office/drawing/2014/main" id="{27393EFD-607A-4589-B1DF-F0DB80CDF1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CA" dirty="0"/>
              <a:t>Data compiled by Mark Milke, Lennie Kaplan, Ven </a:t>
            </a:r>
            <a:r>
              <a:rPr lang="en-CA" dirty="0" err="1"/>
              <a:t>Venkatchalam</a:t>
            </a:r>
            <a:endParaRPr lang="en-CA" dirty="0"/>
          </a:p>
          <a:p>
            <a:r>
              <a:rPr lang="en-CA" dirty="0"/>
              <a:t>Canadian Energy Centre </a:t>
            </a:r>
          </a:p>
          <a:p>
            <a:r>
              <a:rPr lang="en-CA" dirty="0"/>
              <a:t>Presentation for Osler, May 27, 2020</a:t>
            </a:r>
          </a:p>
          <a:p>
            <a:endParaRPr lang="en-CA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7DE8FCC-6AE3-4C9A-A4AA-3B3980F7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9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34C85D-40F8-49E2-BDD4-3C181E956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10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A293D0-84F1-4D49-A609-4412B0C6E82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7746" y="140746"/>
            <a:ext cx="6717254" cy="671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380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01CB39-20F4-4920-8DD9-7BACBAB3F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Those are all examples of </a:t>
            </a:r>
            <a:br>
              <a:rPr lang="en-CA" dirty="0"/>
            </a:br>
            <a:r>
              <a:rPr lang="en-CA" dirty="0">
                <a:solidFill>
                  <a:srgbClr val="FF0000"/>
                </a:solidFill>
              </a:rPr>
              <a:t>2. </a:t>
            </a:r>
            <a:r>
              <a:rPr lang="en-CA" dirty="0" err="1">
                <a:solidFill>
                  <a:srgbClr val="FF0000"/>
                </a:solidFill>
              </a:rPr>
              <a:t>N.o.U.s.</a:t>
            </a:r>
            <a:r>
              <a:rPr lang="en-CA" sz="2400" dirty="0" err="1">
                <a:solidFill>
                  <a:srgbClr val="FF0000"/>
                </a:solidFill>
              </a:rPr>
              <a:t>s</a:t>
            </a:r>
            <a:r>
              <a:rPr lang="en-CA" dirty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34C85D-40F8-49E2-BDD4-3C181E956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pic>
        <p:nvPicPr>
          <p:cNvPr id="24" name="Content Placeholder 23">
            <a:extLst>
              <a:ext uri="{FF2B5EF4-FFF2-40B4-BE49-F238E27FC236}">
                <a16:creationId xmlns:a16="http://schemas.microsoft.com/office/drawing/2014/main" id="{F3D67962-9427-40F9-8DCF-8242AAB18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700" y="2120900"/>
            <a:ext cx="6076950" cy="4051300"/>
          </a:xfrm>
        </p:spPr>
      </p:pic>
    </p:spTree>
    <p:extLst>
      <p:ext uri="{BB962C8B-B14F-4D97-AF65-F5344CB8AC3E}">
        <p14:creationId xmlns:p14="http://schemas.microsoft.com/office/powerpoint/2010/main" val="13518122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074769-D66A-41BF-9EB1-94D0546D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err="1"/>
              <a:t>n.o.u.s.</a:t>
            </a:r>
            <a:r>
              <a:rPr lang="en-CA" sz="2800" dirty="0" err="1"/>
              <a:t>s</a:t>
            </a:r>
            <a:r>
              <a:rPr lang="en-CA" sz="2800" dirty="0"/>
              <a:t> (</a:t>
            </a:r>
            <a:r>
              <a:rPr lang="en-CA" sz="2800" b="1" i="1" dirty="0"/>
              <a:t>n</a:t>
            </a:r>
            <a:r>
              <a:rPr lang="en-CA" sz="2800" i="1" dirty="0"/>
              <a:t>umbers</a:t>
            </a:r>
            <a:r>
              <a:rPr lang="en-CA" sz="2800" dirty="0"/>
              <a:t> </a:t>
            </a:r>
            <a:r>
              <a:rPr lang="en-CA" sz="2800" b="1" dirty="0"/>
              <a:t>o</a:t>
            </a:r>
            <a:r>
              <a:rPr lang="en-CA" sz="2800" dirty="0"/>
              <a:t>f </a:t>
            </a:r>
            <a:r>
              <a:rPr lang="en-CA" sz="2800" b="1" dirty="0"/>
              <a:t>u</a:t>
            </a:r>
            <a:r>
              <a:rPr lang="en-CA" sz="2800" dirty="0"/>
              <a:t>nusual </a:t>
            </a:r>
            <a:r>
              <a:rPr lang="en-CA" sz="2800" b="1" dirty="0"/>
              <a:t>s</a:t>
            </a:r>
            <a:r>
              <a:rPr lang="en-CA" sz="2800" dirty="0"/>
              <a:t>izes)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E5710FC-D705-422E-B401-049984D34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pic>
        <p:nvPicPr>
          <p:cNvPr id="1026" name="Picture 2" descr="adult supervision is required, “Rodents of unusual size? I don’t think they...">
            <a:extLst>
              <a:ext uri="{FF2B5EF4-FFF2-40B4-BE49-F238E27FC236}">
                <a16:creationId xmlns:a16="http://schemas.microsoft.com/office/drawing/2014/main" id="{CA685443-62B2-4E7B-83BA-D44D03116D12}"/>
              </a:ext>
            </a:extLst>
          </p:cNvPr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15820" y="1861073"/>
            <a:ext cx="8729565" cy="4260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680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FD35DA-698F-4C5F-B45F-66DAC002F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FF0000"/>
                </a:solidFill>
              </a:rPr>
              <a:t>But </a:t>
            </a:r>
            <a:r>
              <a:rPr lang="en-CA" dirty="0" err="1">
                <a:solidFill>
                  <a:srgbClr val="FF0000"/>
                </a:solidFill>
              </a:rPr>
              <a:t>n.o.u.s.</a:t>
            </a:r>
            <a:r>
              <a:rPr lang="en-CA" sz="2800" dirty="0" err="1">
                <a:solidFill>
                  <a:srgbClr val="FF0000"/>
                </a:solidFill>
              </a:rPr>
              <a:t>s</a:t>
            </a:r>
            <a:r>
              <a:rPr lang="en-CA" dirty="0">
                <a:solidFill>
                  <a:srgbClr val="FF0000"/>
                </a:solidFill>
              </a:rPr>
              <a:t> </a:t>
            </a:r>
            <a:r>
              <a:rPr lang="en-CA" i="1" dirty="0">
                <a:solidFill>
                  <a:srgbClr val="FF0000"/>
                </a:solidFill>
              </a:rPr>
              <a:t>do</a:t>
            </a:r>
            <a:r>
              <a:rPr lang="en-CA" dirty="0">
                <a:solidFill>
                  <a:srgbClr val="FF0000"/>
                </a:solidFill>
              </a:rPr>
              <a:t> exist…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34C85D-40F8-49E2-BDD4-3C181E956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13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78C7BFA-F47F-40D1-BE99-F7F42B2E8A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249" y="55712"/>
            <a:ext cx="6582197" cy="6582197"/>
          </a:xfrm>
        </p:spPr>
      </p:pic>
    </p:spTree>
    <p:extLst>
      <p:ext uri="{BB962C8B-B14F-4D97-AF65-F5344CB8AC3E}">
        <p14:creationId xmlns:p14="http://schemas.microsoft.com/office/powerpoint/2010/main" val="4200151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FD35DA-698F-4C5F-B45F-66DAC002F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FF0000"/>
                </a:solidFill>
              </a:rPr>
              <a:t>…because of oil and gas in </a:t>
            </a:r>
            <a:r>
              <a:rPr lang="en-CA" dirty="0" err="1">
                <a:solidFill>
                  <a:srgbClr val="FF0000"/>
                </a:solidFill>
              </a:rPr>
              <a:t>canada</a:t>
            </a:r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34C85D-40F8-49E2-BDD4-3C181E956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A5BA7926-80F9-4C21-A7DA-9BAB3E4A23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3341" y="184804"/>
            <a:ext cx="6355845" cy="6355845"/>
          </a:xfrm>
        </p:spPr>
      </p:pic>
    </p:spTree>
    <p:extLst>
      <p:ext uri="{BB962C8B-B14F-4D97-AF65-F5344CB8AC3E}">
        <p14:creationId xmlns:p14="http://schemas.microsoft.com/office/powerpoint/2010/main" val="4183924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7CA5C61-0D3B-4BED-ACD9-103DCF683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>
                <a:solidFill>
                  <a:srgbClr val="FF0000"/>
                </a:solidFill>
              </a:rPr>
              <a:t>examples of what such tax revenues pay for/are equivalent to: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28EBEEF-C362-48E9-A9B5-C7D3B17F1F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9553" y="131016"/>
            <a:ext cx="6506893" cy="6506893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241B3B-CE92-451C-9CB4-E330AE7F8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434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0D1BA-738E-4403-915A-AF80B63B8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Other big numbers: comparisons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C113DE9-B01B-4296-9440-BD67A2EA2AA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975" y="2598208"/>
            <a:ext cx="4754563" cy="3169708"/>
          </a:xfrm>
        </p:spPr>
      </p:pic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DEC16858-CA29-410F-B72E-65A5DD1D7C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4288" y="2598208"/>
            <a:ext cx="4754562" cy="3169708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9E922-7077-4667-810D-D898D080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7899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B3BF892D-B22C-4C88-B474-1F884D4E8FA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1083" y="763794"/>
            <a:ext cx="5153548" cy="5153548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3E7C2C-753B-48A1-94D7-602F74EEE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17</a:t>
            </a:fld>
            <a:endParaRPr lang="en-US" dirty="0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AE1D1D76-F579-4C20-909F-8C3AA9D5F51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929" y="763794"/>
            <a:ext cx="5153548" cy="5153548"/>
          </a:xfrm>
        </p:spPr>
      </p:pic>
    </p:spTree>
    <p:extLst>
      <p:ext uri="{BB962C8B-B14F-4D97-AF65-F5344CB8AC3E}">
        <p14:creationId xmlns:p14="http://schemas.microsoft.com/office/powerpoint/2010/main" val="3861360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3E7C2C-753B-48A1-94D7-602F74EEE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18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F848DA-C8B9-4FF9-880C-1E8156CCCA8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3060" y="86060"/>
            <a:ext cx="6771939" cy="677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305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3E7C2C-753B-48A1-94D7-602F74EEE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EFDF70-F160-476A-AE1A-7B5169CD0BD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7746" y="140746"/>
            <a:ext cx="6717254" cy="6717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95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5B8281-C25A-44D6-B28C-AF6E33CB8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CA" dirty="0"/>
            </a:br>
            <a:r>
              <a:rPr lang="en-CA" dirty="0"/>
              <a:t>…has been greatly exaggerated</a:t>
            </a:r>
            <a:br>
              <a:rPr lang="en-CA" dirty="0"/>
            </a:br>
            <a:r>
              <a:rPr lang="en-CA" dirty="0"/>
              <a:t>(with apologies to mark twain)</a:t>
            </a:r>
            <a:br>
              <a:rPr lang="en-CA" dirty="0"/>
            </a:br>
            <a:endParaRPr lang="en-CA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90110CC-08DF-4AE4-859D-22965F2B9A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86691" y="2204673"/>
            <a:ext cx="4776395" cy="3932565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C2361C-C5CA-46AB-9CC2-9A5F67B37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99962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3292E8-BC7A-499D-8E3A-CFEE7FD8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203857"/>
          </a:xfrm>
        </p:spPr>
        <p:txBody>
          <a:bodyPr>
            <a:noAutofit/>
          </a:bodyPr>
          <a:lstStyle/>
          <a:p>
            <a:r>
              <a:rPr lang="en-CA" sz="4400" dirty="0"/>
              <a:t>Environment spending: companies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867469F-66B9-49FA-8790-F312272CEC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6993" y="1203531"/>
            <a:ext cx="5389581" cy="5389581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3E7C2C-753B-48A1-94D7-602F74EEE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66663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3292E8-BC7A-499D-8E3A-CFEE7FD8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843825"/>
          </a:xfrm>
        </p:spPr>
        <p:txBody>
          <a:bodyPr>
            <a:normAutofit/>
          </a:bodyPr>
          <a:lstStyle/>
          <a:p>
            <a:r>
              <a:rPr lang="en-CA" sz="4400" dirty="0"/>
              <a:t>Environment spending: provincial govts.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3E7C2C-753B-48A1-94D7-602F74EEE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21</a:t>
            </a:fld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C6487CC-F25A-4E2A-BCE4-8BDB9E86A5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81082" y="1328457"/>
            <a:ext cx="5309452" cy="5309452"/>
          </a:xfrm>
        </p:spPr>
      </p:pic>
    </p:spTree>
    <p:extLst>
      <p:ext uri="{BB962C8B-B14F-4D97-AF65-F5344CB8AC3E}">
        <p14:creationId xmlns:p14="http://schemas.microsoft.com/office/powerpoint/2010/main" val="8498855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B5EDCE3-A57B-4E8A-A55E-0CCD77309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3029" y="2076763"/>
            <a:ext cx="10058400" cy="1636777"/>
          </a:xfrm>
        </p:spPr>
        <p:txBody>
          <a:bodyPr>
            <a:normAutofit/>
          </a:bodyPr>
          <a:lstStyle/>
          <a:p>
            <a:pPr algn="ctr"/>
            <a:r>
              <a:rPr lang="en-CA" dirty="0">
                <a:solidFill>
                  <a:srgbClr val="FF0000"/>
                </a:solidFill>
              </a:rPr>
              <a:t>3. Exaggerations of mortality? </a:t>
            </a:r>
            <a:r>
              <a:rPr lang="en-CA" dirty="0"/>
              <a:t>Some past trends and present forecasts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3E7C2C-753B-48A1-94D7-602F74EEE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91561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3CCE08D-CE54-495D-824F-89F693D57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55751" y="227704"/>
            <a:ext cx="6528098" cy="6528098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3E7C2C-753B-48A1-94D7-602F74EEE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5254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0DBDA-D9F4-4E75-9D7B-61FF572C8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Current forecasts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C896B9-4F9B-47DA-A2F1-0C0DDDEC1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U.S. Energy Information Administration forecasts that petroleum consumption worldwide will decline by 5.2 million barrels in 2020 from 2019, </a:t>
            </a:r>
            <a:r>
              <a:rPr lang="en-US" dirty="0">
                <a:solidFill>
                  <a:srgbClr val="FF0000"/>
                </a:solidFill>
              </a:rPr>
              <a:t>a 5.2 per cent reduction</a:t>
            </a:r>
            <a:r>
              <a:rPr lang="en-US" dirty="0"/>
              <a:t>, </a:t>
            </a:r>
            <a:r>
              <a:rPr lang="en-US" b="1" dirty="0"/>
              <a:t>before</a:t>
            </a:r>
            <a:r>
              <a:rPr lang="en-US" dirty="0"/>
              <a:t> </a:t>
            </a:r>
            <a:r>
              <a:rPr lang="en-US" b="1" dirty="0"/>
              <a:t>rising again in 2021 by 6.4 million barrels, a 6.7 per cent increase. </a:t>
            </a:r>
            <a:endParaRPr lang="en-CA" b="1" dirty="0"/>
          </a:p>
          <a:p>
            <a:r>
              <a:rPr lang="en-US" dirty="0"/>
              <a:t>The U.S. agency does not provide a natural gas forecast but before the crisis, the International Energy Agency (IEA) forecast </a:t>
            </a:r>
            <a:r>
              <a:rPr lang="en-US" b="1" dirty="0"/>
              <a:t>a 40 per cent rise in world natural gas consumption by 2050. </a:t>
            </a:r>
            <a:endParaRPr lang="en-CA" b="1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0442C8-B413-4DC6-8EF0-73943724F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8674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CED0A0-0EA6-49AB-B588-E993E56BC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>
                <a:solidFill>
                  <a:srgbClr val="FF0000"/>
                </a:solidFill>
              </a:rPr>
              <a:t>4. The results of (Canadian) self-harm: </a:t>
            </a:r>
            <a:br>
              <a:rPr lang="en-CA" dirty="0">
                <a:solidFill>
                  <a:srgbClr val="FF0000"/>
                </a:solidFill>
              </a:rPr>
            </a:br>
            <a:r>
              <a:rPr lang="en-CA" dirty="0">
                <a:solidFill>
                  <a:srgbClr val="FF0000"/>
                </a:solidFill>
              </a:rPr>
              <a:t>some examples from history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D04832-3B55-4E8A-9379-02CD6EF23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25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61720BA0-9721-4B89-B327-96384DCF1E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3095" y="2203450"/>
            <a:ext cx="5852160" cy="3886200"/>
          </a:xfrm>
        </p:spPr>
      </p:pic>
    </p:spTree>
    <p:extLst>
      <p:ext uri="{BB962C8B-B14F-4D97-AF65-F5344CB8AC3E}">
        <p14:creationId xmlns:p14="http://schemas.microsoft.com/office/powerpoint/2010/main" val="327729406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608937A-9A6B-4528-9542-9BBC2A5200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1685" y="194396"/>
            <a:ext cx="6260950" cy="6260950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3E7C2C-753B-48A1-94D7-602F74EEE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058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B91DCB1-90C9-4AB8-A5E9-E868F29A6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7596" y="363070"/>
            <a:ext cx="6131859" cy="6131859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3E7C2C-753B-48A1-94D7-602F74EEE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6500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3E437AA-A0A5-435D-9737-819D5FA376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3688" y="441063"/>
            <a:ext cx="6147883" cy="6147883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D04832-3B55-4E8A-9379-02CD6EF23C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852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8428624-19E5-4E71-B198-896DE7A194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8198" y="435573"/>
            <a:ext cx="5970494" cy="5970494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F3D9C8-20EA-4E4A-9E35-2221981AF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033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C8DB1-1663-472B-8F31-77A5D71BE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The Canadian Energy Centre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BB7D1-4E25-48BD-B65C-256FC3CBB17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/>
              <a:t>Government of Alberta corporation</a:t>
            </a:r>
          </a:p>
          <a:p>
            <a:r>
              <a:rPr lang="en-CA" dirty="0"/>
              <a:t>CEC Mission: To advance Canada as the supplier of choice for the world’s growing demand of responsibly-produced energy</a:t>
            </a:r>
          </a:p>
          <a:p>
            <a:r>
              <a:rPr lang="en-CA" dirty="0"/>
              <a:t>CEC Research: Tasked to create energy-related fact sheets, research briefs, and other material, and which is relevant to environmental, social, and governance (ESG) issues, for the government, public, media, and investment community. </a:t>
            </a:r>
            <a:r>
              <a:rPr lang="en-CA" dirty="0">
                <a:solidFill>
                  <a:srgbClr val="FF0000"/>
                </a:solidFill>
              </a:rPr>
              <a:t>For now, focused on filling gaps in accessible data for public</a:t>
            </a:r>
          </a:p>
        </p:txBody>
      </p:sp>
      <p:pic>
        <p:nvPicPr>
          <p:cNvPr id="20" name="Content Placeholder 19">
            <a:extLst>
              <a:ext uri="{FF2B5EF4-FFF2-40B4-BE49-F238E27FC236}">
                <a16:creationId xmlns:a16="http://schemas.microsoft.com/office/drawing/2014/main" id="{DCD0C9F2-53D5-47EF-A478-996FD509D2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4288" y="2600685"/>
            <a:ext cx="4754562" cy="3164755"/>
          </a:xfr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E172B8D-3BC3-405C-9BB1-54DCEF04B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2269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FA5FA-B281-4EC0-86F1-EE357A60B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But what about the transition?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4A3AB834-D407-4E6D-B168-D35711E6AF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975" y="2845842"/>
            <a:ext cx="4754563" cy="2674441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64D9A8-6987-4AED-8EB7-DDA4B3D53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30</a:t>
            </a:fld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4432035C-1A47-4C05-A0FC-7849743B02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7414149" y="2193925"/>
            <a:ext cx="2654840" cy="3978275"/>
          </a:xfrm>
        </p:spPr>
      </p:pic>
    </p:spTree>
    <p:extLst>
      <p:ext uri="{BB962C8B-B14F-4D97-AF65-F5344CB8AC3E}">
        <p14:creationId xmlns:p14="http://schemas.microsoft.com/office/powerpoint/2010/main" val="2904602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030C7CF-5C48-4877-B6FE-36EE05AB21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“As in the past, the unfolding global energy transitions will last for decades, not years, and modern civilization’s dependence on fossil fuels will not be shed by a sequence of government-dictated goals.”</a:t>
            </a:r>
          </a:p>
          <a:p>
            <a:r>
              <a:rPr lang="en-US" sz="3200" dirty="0"/>
              <a:t>Prof. </a:t>
            </a:r>
            <a:r>
              <a:rPr lang="en-US" sz="3200" dirty="0" err="1"/>
              <a:t>Vaclal</a:t>
            </a:r>
            <a:r>
              <a:rPr lang="en-US" sz="3200" dirty="0"/>
              <a:t> </a:t>
            </a:r>
            <a:r>
              <a:rPr lang="en-US" sz="3200" dirty="0" err="1"/>
              <a:t>Smil</a:t>
            </a:r>
            <a:r>
              <a:rPr lang="en-US" sz="3200" dirty="0"/>
              <a:t>, </a:t>
            </a:r>
            <a:r>
              <a:rPr lang="en-US" sz="3200" i="1" dirty="0"/>
              <a:t>Energy Transitions</a:t>
            </a:r>
            <a:endParaRPr lang="en-CA" sz="3200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05AF3-2571-4261-AEB8-0FE9F3B52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31</a:t>
            </a:fld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043C27C9-2E34-4C52-8225-0DB2D368D8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823401" y="1206690"/>
            <a:ext cx="2654840" cy="3978275"/>
          </a:xfrm>
        </p:spPr>
      </p:pic>
    </p:spTree>
    <p:extLst>
      <p:ext uri="{BB962C8B-B14F-4D97-AF65-F5344CB8AC3E}">
        <p14:creationId xmlns:p14="http://schemas.microsoft.com/office/powerpoint/2010/main" val="1664992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4030C7CF-5C48-4877-B6FE-36EE05AB21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5800"/>
            <a:ext cx="6041571" cy="5020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4400" dirty="0"/>
              <a:t>Fossil fuel divestment has ‘zero’ climate impact, says Bill Gates</a:t>
            </a:r>
          </a:p>
          <a:p>
            <a:pPr marL="0" indent="0">
              <a:buNone/>
            </a:pPr>
            <a:r>
              <a:rPr lang="en-CA" dirty="0"/>
              <a:t>Billionaire philanthropist urges investors to back tech that helps cut emissions instead </a:t>
            </a:r>
          </a:p>
          <a:p>
            <a:pPr marL="0" indent="0">
              <a:buNone/>
            </a:pPr>
            <a:r>
              <a:rPr lang="en-CA" i="1" dirty="0"/>
              <a:t>Financial Times</a:t>
            </a:r>
            <a:r>
              <a:rPr lang="en-CA" dirty="0"/>
              <a:t>, September 17, 2019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505AF3-2571-4261-AEB8-0FE9F3B52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32</a:t>
            </a:fld>
            <a:endParaRPr lang="en-US" dirty="0"/>
          </a:p>
        </p:txBody>
      </p:sp>
      <p:pic>
        <p:nvPicPr>
          <p:cNvPr id="7" name="Content Placeholder 10">
            <a:extLst>
              <a:ext uri="{FF2B5EF4-FFF2-40B4-BE49-F238E27FC236}">
                <a16:creationId xmlns:a16="http://schemas.microsoft.com/office/drawing/2014/main" id="{0E6436AF-3F52-4C15-89F9-A24933E87C9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2330" y="1498062"/>
            <a:ext cx="4754563" cy="26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822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074769-D66A-41BF-9EB1-94D0546D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FF0000"/>
                </a:solidFill>
              </a:rPr>
              <a:t>Relevant fact: </a:t>
            </a:r>
            <a:br>
              <a:rPr lang="en-CA" dirty="0"/>
            </a:br>
            <a:r>
              <a:rPr lang="en-CA" dirty="0"/>
              <a:t>The other guys keep producing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1CC7FDE-9879-449A-AC02-DA9F91FA08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012" y="2264228"/>
            <a:ext cx="10530634" cy="2601686"/>
          </a:xfr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1259CB-4A70-4524-9DE7-F2E8319C4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9718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3B7D3BCC-6566-4C80-BBAF-FD23C35B1A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5743" y="453118"/>
            <a:ext cx="6259286" cy="6259286"/>
          </a:xfr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EBE4BE-DA31-455F-9093-7F95C60E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33466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8BA2A59A-8423-4C37-B6D5-E4602660B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35</a:t>
            </a:fld>
            <a:endParaRPr lang="en-US" dirty="0"/>
          </a:p>
        </p:txBody>
      </p:sp>
      <p:pic>
        <p:nvPicPr>
          <p:cNvPr id="33" name="Content Placeholder 32">
            <a:extLst>
              <a:ext uri="{FF2B5EF4-FFF2-40B4-BE49-F238E27FC236}">
                <a16:creationId xmlns:a16="http://schemas.microsoft.com/office/drawing/2014/main" id="{B983F3C9-BA77-4245-A6BF-E52B6D6794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538" y="580913"/>
            <a:ext cx="6104853" cy="6104853"/>
          </a:xfrm>
        </p:spPr>
      </p:pic>
    </p:spTree>
    <p:extLst>
      <p:ext uri="{BB962C8B-B14F-4D97-AF65-F5344CB8AC3E}">
        <p14:creationId xmlns:p14="http://schemas.microsoft.com/office/powerpoint/2010/main" val="9153806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27C52-C1D2-41B1-8431-E7098C21A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36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7F0E4CE-3E3C-4CDC-B908-1CA8DD2D5F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8992" y="516367"/>
            <a:ext cx="6104853" cy="6104853"/>
          </a:xfrm>
        </p:spPr>
      </p:pic>
    </p:spTree>
    <p:extLst>
      <p:ext uri="{BB962C8B-B14F-4D97-AF65-F5344CB8AC3E}">
        <p14:creationId xmlns:p14="http://schemas.microsoft.com/office/powerpoint/2010/main" val="12094838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864FC8-A066-46CB-9A78-ADBC0FF6A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37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E44DA13A-BB86-4A69-BC3F-8482FD4CDB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5016" y="495292"/>
            <a:ext cx="6142617" cy="6142617"/>
          </a:xfrm>
        </p:spPr>
      </p:pic>
    </p:spTree>
    <p:extLst>
      <p:ext uri="{BB962C8B-B14F-4D97-AF65-F5344CB8AC3E}">
        <p14:creationId xmlns:p14="http://schemas.microsoft.com/office/powerpoint/2010/main" val="5431061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464CF-D927-485D-B7D4-E4749C70A4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0667A-D841-4089-ABC0-33E334450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17220" lvl="1" indent="-342900">
              <a:buAutoNum type="arabicPeriod"/>
            </a:pPr>
            <a:r>
              <a:rPr lang="en-CA" sz="2400" b="1" dirty="0"/>
              <a:t>Why it (Canadian oil and gas) matters: </a:t>
            </a:r>
          </a:p>
          <a:p>
            <a:pPr lvl="2"/>
            <a:r>
              <a:rPr lang="en-CA" sz="2200" b="1" dirty="0">
                <a:solidFill>
                  <a:srgbClr val="FF0000"/>
                </a:solidFill>
              </a:rPr>
              <a:t>First Nations, jobs, tax revenues </a:t>
            </a:r>
          </a:p>
          <a:p>
            <a:pPr marL="617220" lvl="1" indent="-342900">
              <a:buAutoNum type="arabicPeriod"/>
            </a:pPr>
            <a:r>
              <a:rPr lang="en-CA" sz="2400" b="1" dirty="0"/>
              <a:t>Be it $359 billion in tax revenue or half-a-million high-paying jobs, </a:t>
            </a:r>
            <a:r>
              <a:rPr lang="en-CA" sz="2400" b="1" dirty="0">
                <a:solidFill>
                  <a:srgbClr val="FF0000"/>
                </a:solidFill>
              </a:rPr>
              <a:t>those are large numbers</a:t>
            </a:r>
            <a:r>
              <a:rPr lang="en-CA" sz="2400" b="1" dirty="0"/>
              <a:t> </a:t>
            </a:r>
            <a:r>
              <a:rPr lang="en-CA" sz="2400" dirty="0"/>
              <a:t>(‘N.O.U.S.s’)</a:t>
            </a:r>
          </a:p>
          <a:p>
            <a:pPr marL="617220" lvl="1" indent="-342900">
              <a:buAutoNum type="arabicPeriod"/>
            </a:pPr>
            <a:r>
              <a:rPr lang="en-CA" sz="2400" b="1" dirty="0"/>
              <a:t>Other nations will produce oil and gas if Canada does not. Increasingly, those are in the Not Free category of nation-states</a:t>
            </a:r>
          </a:p>
          <a:p>
            <a:pPr marL="617220" lvl="1" indent="-342900">
              <a:buFont typeface="Wingdings" pitchFamily="2" charset="2"/>
              <a:buAutoNum type="arabicPeriod"/>
            </a:pPr>
            <a:r>
              <a:rPr lang="en-CA" sz="2400" b="1" dirty="0"/>
              <a:t>The temporary Coronavirus demand destruction aside, the death of oil and gas has been exaggerated to date, though Canada does risk making it a self-fulfilling prophecy</a:t>
            </a:r>
          </a:p>
          <a:p>
            <a:pPr marL="617220" lvl="1" indent="-342900">
              <a:buAutoNum type="arabicPeriod"/>
            </a:pPr>
            <a:endParaRPr lang="en-CA" sz="2400" b="1" dirty="0"/>
          </a:p>
          <a:p>
            <a:pPr marL="617220" lvl="1" indent="-342900">
              <a:buAutoNum type="arabicPeriod"/>
            </a:pPr>
            <a:endParaRPr lang="en-CA" sz="2400" dirty="0"/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FB40B8-AFB6-4939-8E0A-255403A91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612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AF33C-D065-4ED6-A919-8F041002F6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Lessons from history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1A21F2A-C8FB-4861-9CA5-F9A1D8ACE56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“I have even heard on good authority that I was dead.” </a:t>
            </a:r>
          </a:p>
          <a:p>
            <a:r>
              <a:rPr lang="en-US" sz="2400" b="1" dirty="0"/>
              <a:t>“The report of my illness grew out of his illness. The report of my death was an exaggeration.” </a:t>
            </a:r>
            <a:endParaRPr lang="en-CA" sz="2400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8F25DA9-A6C7-4863-AA9B-2B900782DC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64288" y="2610590"/>
            <a:ext cx="4754562" cy="314494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D96D7-F3AB-4034-8B09-E3A37C21F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727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9">
            <a:extLst>
              <a:ext uri="{FF2B5EF4-FFF2-40B4-BE49-F238E27FC236}">
                <a16:creationId xmlns:a16="http://schemas.microsoft.com/office/drawing/2014/main" id="{F3743DBD-09CA-4975-8F85-987A441F7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670" y="154146"/>
            <a:ext cx="9425703" cy="2328703"/>
          </a:xfr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84E6330-D9A0-42FD-80F0-521EA05B02B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930958" y="2714626"/>
            <a:ext cx="4754563" cy="639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3200" dirty="0"/>
              <a:t>This presentation</a:t>
            </a:r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913C1897-F20D-45FC-A15C-6A827C68EB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AFB12B0-56C0-4B45-BA71-56B79C85C458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10743" y="3427003"/>
            <a:ext cx="4754563" cy="6397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CA" dirty="0">
                <a:solidFill>
                  <a:schemeClr val="accent2"/>
                </a:solidFill>
              </a:rPr>
              <a:t>Derived from recent Research Briefs and Fact Sheets published by the Canadian Energy Centre</a:t>
            </a:r>
          </a:p>
          <a:p>
            <a:endParaRPr lang="en-CA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47A102F4-DAA0-4DAB-A6A9-83B85186650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656216" y="4177030"/>
            <a:ext cx="4754563" cy="1795463"/>
          </a:xfrm>
        </p:spPr>
        <p:txBody>
          <a:bodyPr>
            <a:normAutofit fontScale="92500" lnSpcReduction="20000"/>
          </a:bodyPr>
          <a:lstStyle/>
          <a:p>
            <a:pPr marL="617220" lvl="1" indent="-342900">
              <a:buAutoNum type="arabicPeriod"/>
            </a:pPr>
            <a:r>
              <a:rPr lang="en-CA" sz="2400" dirty="0"/>
              <a:t>Why it (Canadian oil and gas) matters</a:t>
            </a:r>
          </a:p>
          <a:p>
            <a:pPr marL="617220" lvl="1" indent="-342900">
              <a:buAutoNum type="arabicPeriod"/>
            </a:pPr>
            <a:r>
              <a:rPr lang="en-CA" sz="2400" dirty="0"/>
              <a:t>‘N.O.U.S.s’</a:t>
            </a:r>
          </a:p>
          <a:p>
            <a:pPr marL="617220" lvl="1" indent="-342900">
              <a:buAutoNum type="arabicPeriod"/>
            </a:pPr>
            <a:r>
              <a:rPr lang="en-CA" sz="2400" dirty="0"/>
              <a:t> Exaggerations of mortality?</a:t>
            </a:r>
          </a:p>
          <a:p>
            <a:pPr marL="617220" lvl="1" indent="-342900">
              <a:buAutoNum type="arabicPeriod"/>
            </a:pPr>
            <a:r>
              <a:rPr lang="en-CA" sz="2400" dirty="0"/>
              <a:t>Results of (Canadian) self-harm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3352832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3D850-37BA-4E3D-933F-D99912845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www.canadianenergycentre.ca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1E002C-9EBA-4D8E-A9CA-6551066165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Sources: International Energy Agency; U.S.  Energy Information Administration; Statistics Canada; others, please see Fact Sheets at </a:t>
            </a:r>
            <a:r>
              <a:rPr lang="en-CA" dirty="0">
                <a:hlinkClick r:id="rId2"/>
              </a:rPr>
              <a:t>www.canadianenergycentre.ca</a:t>
            </a:r>
            <a:endParaRPr lang="en-CA" dirty="0"/>
          </a:p>
          <a:p>
            <a:r>
              <a:rPr lang="en-CA" dirty="0"/>
              <a:t>Images for this presentation: </a:t>
            </a:r>
            <a:r>
              <a:rPr lang="en-CA" dirty="0" err="1"/>
              <a:t>Pixabay</a:t>
            </a:r>
            <a:r>
              <a:rPr lang="en-CA" dirty="0"/>
              <a:t>. </a:t>
            </a:r>
          </a:p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66078-EC3C-4C74-89F2-D924FF15A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07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074769-D66A-41BF-9EB1-94D0546D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solidFill>
                  <a:srgbClr val="FF0000"/>
                </a:solidFill>
              </a:rPr>
              <a:t>1. Why it matters </a:t>
            </a:r>
            <a:br>
              <a:rPr lang="en-CA" dirty="0"/>
            </a:br>
            <a:r>
              <a:rPr lang="en-CA" dirty="0"/>
              <a:t>(let me count the ways)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8D81532-694D-4E4C-9A47-5143C7CD1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800" dirty="0"/>
              <a:t>First Nations</a:t>
            </a:r>
          </a:p>
          <a:p>
            <a:r>
              <a:rPr lang="en-CA" sz="2800" dirty="0"/>
              <a:t>Jobs </a:t>
            </a:r>
          </a:p>
          <a:p>
            <a:r>
              <a:rPr lang="en-CA" sz="2800" dirty="0"/>
              <a:t>Tax revenues</a:t>
            </a:r>
          </a:p>
          <a:p>
            <a:r>
              <a:rPr lang="en-CA" sz="2800" dirty="0"/>
              <a:t>Other….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0A581A-4280-4359-9143-B8A32DA07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502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0074769-D66A-41BF-9EB1-94D0546D1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First nations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8D81532-694D-4E4C-9A47-5143C7CD1C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2259106"/>
            <a:ext cx="3405333" cy="3913094"/>
          </a:xfrm>
        </p:spPr>
        <p:txBody>
          <a:bodyPr/>
          <a:lstStyle/>
          <a:p>
            <a:r>
              <a:rPr lang="en-US" dirty="0"/>
              <a:t>“Fort McKay is now a thriving modern community with all the amenities and infrastructure in place to run a modern community due to oil sands development.” –</a:t>
            </a:r>
            <a:r>
              <a:rPr lang="en-US" i="1" dirty="0"/>
              <a:t>Jim Boucher, Former Chief, Fort McKay First Nation</a:t>
            </a:r>
            <a:endParaRPr lang="en-CA" dirty="0"/>
          </a:p>
          <a:p>
            <a:endParaRPr lang="en-CA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00567BF-FF31-44EC-A866-E8AE5B423B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5793" y="777287"/>
            <a:ext cx="5720332" cy="5720332"/>
          </a:xfr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DA368-C163-4C72-8E85-FD90179CF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941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13E3155-685A-40A8-8A72-C3C7EAB5BE8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6185" y="108133"/>
            <a:ext cx="6497062" cy="6497062"/>
          </a:xfr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4678386-185E-4A01-86C9-601CF121F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649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34C85D-40F8-49E2-BDD4-3C181E956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B14C3C-74FE-4D9D-AF62-8D520B4B5C2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1843" y="189596"/>
            <a:ext cx="6448313" cy="644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25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34C85D-40F8-49E2-BDD4-3C181E956E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D09F1E-2C36-4B25-9C98-564CEDC233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9260" y="162260"/>
            <a:ext cx="6695739" cy="6695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929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15ED6C6DE9F044A7869E61E61F1066" ma:contentTypeVersion="12" ma:contentTypeDescription="Create a new document." ma:contentTypeScope="" ma:versionID="fa3ec5afe900c73879b8c4dde6bc6941">
  <xsd:schema xmlns:xsd="http://www.w3.org/2001/XMLSchema" xmlns:xs="http://www.w3.org/2001/XMLSchema" xmlns:p="http://schemas.microsoft.com/office/2006/metadata/properties" xmlns:ns2="c4b71be7-3a63-4227-b38f-ca68746e0fa2" xmlns:ns3="ba0959aa-d441-468c-afd9-fb5d1f7d6f3c" targetNamespace="http://schemas.microsoft.com/office/2006/metadata/properties" ma:root="true" ma:fieldsID="059574e067f4a3e331e4d011d80fe82a" ns2:_="" ns3:_="">
    <xsd:import namespace="c4b71be7-3a63-4227-b38f-ca68746e0fa2"/>
    <xsd:import namespace="ba0959aa-d441-468c-afd9-fb5d1f7d6f3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4b71be7-3a63-4227-b38f-ca68746e0fa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0959aa-d441-468c-afd9-fb5d1f7d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B4F4093-50B6-4FF8-823A-144F3396BE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FF246AB-5A9D-48E6-B39C-E37179E3041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5875BC1-1B48-4BCC-B97D-562C4DE5DF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4b71be7-3a63-4227-b38f-ca68746e0fa2"/>
    <ds:schemaRef ds:uri="ba0959aa-d441-468c-afd9-fb5d1f7d6f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20-05-19-CEC Milke presentation</Template>
  <TotalTime>4</TotalTime>
  <Words>737</Words>
  <Application>Microsoft Office PowerPoint</Application>
  <PresentationFormat>Widescreen</PresentationFormat>
  <Paragraphs>95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Calibri</vt:lpstr>
      <vt:lpstr>Rockwell</vt:lpstr>
      <vt:lpstr>Rockwell Condensed</vt:lpstr>
      <vt:lpstr>Wingdings</vt:lpstr>
      <vt:lpstr>Wood Type</vt:lpstr>
      <vt:lpstr>the death of oil and gas…..</vt:lpstr>
      <vt:lpstr> …has been greatly exaggerated (with apologies to mark twain) </vt:lpstr>
      <vt:lpstr>The Canadian Energy Centre</vt:lpstr>
      <vt:lpstr>PowerPoint Presentation</vt:lpstr>
      <vt:lpstr>1. Why it matters  (let me count the ways)</vt:lpstr>
      <vt:lpstr>First nations</vt:lpstr>
      <vt:lpstr>PowerPoint Presentation</vt:lpstr>
      <vt:lpstr>PowerPoint Presentation</vt:lpstr>
      <vt:lpstr>PowerPoint Presentation</vt:lpstr>
      <vt:lpstr>PowerPoint Presentation</vt:lpstr>
      <vt:lpstr>Those are all examples of  2. N.o.U.s.s…</vt:lpstr>
      <vt:lpstr>n.o.u.s.s (numbers of unusual sizes)</vt:lpstr>
      <vt:lpstr>But n.o.u.s.s do exist…</vt:lpstr>
      <vt:lpstr>…because of oil and gas in canada</vt:lpstr>
      <vt:lpstr>examples of what such tax revenues pay for/are equivalent to:</vt:lpstr>
      <vt:lpstr>Other big numbers: comparisons</vt:lpstr>
      <vt:lpstr>PowerPoint Presentation</vt:lpstr>
      <vt:lpstr>PowerPoint Presentation</vt:lpstr>
      <vt:lpstr>PowerPoint Presentation</vt:lpstr>
      <vt:lpstr>Environment spending: companies</vt:lpstr>
      <vt:lpstr>Environment spending: provincial govts.</vt:lpstr>
      <vt:lpstr>3. Exaggerations of mortality? Some past trends and present forecasts</vt:lpstr>
      <vt:lpstr>PowerPoint Presentation</vt:lpstr>
      <vt:lpstr>Current forecasts</vt:lpstr>
      <vt:lpstr>4. The results of (Canadian) self-harm:  some examples from history</vt:lpstr>
      <vt:lpstr>PowerPoint Presentation</vt:lpstr>
      <vt:lpstr>PowerPoint Presentation</vt:lpstr>
      <vt:lpstr>PowerPoint Presentation</vt:lpstr>
      <vt:lpstr>PowerPoint Presentation</vt:lpstr>
      <vt:lpstr>But what about the transition?</vt:lpstr>
      <vt:lpstr>PowerPoint Presentation</vt:lpstr>
      <vt:lpstr>PowerPoint Presentation</vt:lpstr>
      <vt:lpstr>Relevant fact:  The other guys keep producing</vt:lpstr>
      <vt:lpstr>PowerPoint Presentation</vt:lpstr>
      <vt:lpstr>PowerPoint Presentation</vt:lpstr>
      <vt:lpstr>PowerPoint Presentation</vt:lpstr>
      <vt:lpstr>PowerPoint Presentation</vt:lpstr>
      <vt:lpstr>recap</vt:lpstr>
      <vt:lpstr>Lessons from history</vt:lpstr>
      <vt:lpstr>www.canadianenergycentre.ca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death of oil and gas…..</dc:title>
  <dc:creator>Shawn Logan</dc:creator>
  <cp:lastModifiedBy>Shawn Logan</cp:lastModifiedBy>
  <cp:revision>1</cp:revision>
  <dcterms:created xsi:type="dcterms:W3CDTF">2020-06-19T20:41:48Z</dcterms:created>
  <dcterms:modified xsi:type="dcterms:W3CDTF">2020-06-19T20:46:15Z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0x0101009615ED6C6DE9F044A7869E61E61F1066</vt:lpwstr>
  </property>
</Properties>
</file>